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67" r:id="rId1"/>
  </p:sldMasterIdLst>
  <p:notesMasterIdLst>
    <p:notesMasterId r:id="rId17"/>
  </p:notesMasterIdLst>
  <p:handoutMasterIdLst>
    <p:handoutMasterId r:id="rId18"/>
  </p:handoutMasterIdLst>
  <p:sldIdLst>
    <p:sldId id="1549" r:id="rId2"/>
    <p:sldId id="1550" r:id="rId3"/>
    <p:sldId id="1551" r:id="rId4"/>
    <p:sldId id="1552" r:id="rId5"/>
    <p:sldId id="1553" r:id="rId6"/>
    <p:sldId id="1554" r:id="rId7"/>
    <p:sldId id="1555" r:id="rId8"/>
    <p:sldId id="1556" r:id="rId9"/>
    <p:sldId id="1557" r:id="rId10"/>
    <p:sldId id="1558" r:id="rId11"/>
    <p:sldId id="1559" r:id="rId12"/>
    <p:sldId id="1560" r:id="rId13"/>
    <p:sldId id="1561" r:id="rId14"/>
    <p:sldId id="1562" r:id="rId15"/>
    <p:sldId id="1563" r:id="rId16"/>
  </p:sldIdLst>
  <p:sldSz cx="9144000" cy="6858000" type="screen4x3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0033CC"/>
    <a:srgbClr val="CC9900"/>
    <a:srgbClr val="BCCA02"/>
    <a:srgbClr val="DEEE12"/>
    <a:srgbClr val="F6FC04"/>
    <a:srgbClr val="C0C0C0"/>
    <a:srgbClr val="990099"/>
    <a:srgbClr val="CC3300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74" d="100"/>
          <a:sy n="74" d="100"/>
        </p:scale>
        <p:origin x="164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-1998" y="-9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J R" userId="623b5c570ece0610" providerId="LiveId" clId="{1E6F8EE1-1A41-4CD9-B502-8F08CA150B54}"/>
    <pc:docChg chg="custSel modSld">
      <pc:chgData name="MJ R" userId="623b5c570ece0610" providerId="LiveId" clId="{1E6F8EE1-1A41-4CD9-B502-8F08CA150B54}" dt="2024-01-28T19:31:27.365" v="54" actId="1076"/>
      <pc:docMkLst>
        <pc:docMk/>
      </pc:docMkLst>
      <pc:sldChg chg="modSp mod">
        <pc:chgData name="MJ R" userId="623b5c570ece0610" providerId="LiveId" clId="{1E6F8EE1-1A41-4CD9-B502-8F08CA150B54}" dt="2024-01-28T19:27:52.113" v="8" actId="20577"/>
        <pc:sldMkLst>
          <pc:docMk/>
          <pc:sldMk cId="3532944115" sldId="1550"/>
        </pc:sldMkLst>
        <pc:spChg chg="mod">
          <ac:chgData name="MJ R" userId="623b5c570ece0610" providerId="LiveId" clId="{1E6F8EE1-1A41-4CD9-B502-8F08CA150B54}" dt="2024-01-28T19:27:52.113" v="8" actId="20577"/>
          <ac:spMkLst>
            <pc:docMk/>
            <pc:sldMk cId="3532944115" sldId="1550"/>
            <ac:spMk id="31749" creationId="{00000000-0000-0000-0000-000000000000}"/>
          </ac:spMkLst>
        </pc:spChg>
      </pc:sldChg>
      <pc:sldChg chg="modSp mod">
        <pc:chgData name="MJ R" userId="623b5c570ece0610" providerId="LiveId" clId="{1E6F8EE1-1A41-4CD9-B502-8F08CA150B54}" dt="2024-01-28T19:28:10.954" v="11" actId="20577"/>
        <pc:sldMkLst>
          <pc:docMk/>
          <pc:sldMk cId="358848504" sldId="1552"/>
        </pc:sldMkLst>
        <pc:spChg chg="mod">
          <ac:chgData name="MJ R" userId="623b5c570ece0610" providerId="LiveId" clId="{1E6F8EE1-1A41-4CD9-B502-8F08CA150B54}" dt="2024-01-28T19:28:10.954" v="11" actId="20577"/>
          <ac:spMkLst>
            <pc:docMk/>
            <pc:sldMk cId="358848504" sldId="1552"/>
            <ac:spMk id="10" creationId="{D6AA0E9D-CDC3-4C00-9455-F0142D46BD8A}"/>
          </ac:spMkLst>
        </pc:spChg>
      </pc:sldChg>
      <pc:sldChg chg="addSp delSp modSp mod">
        <pc:chgData name="MJ R" userId="623b5c570ece0610" providerId="LiveId" clId="{1E6F8EE1-1A41-4CD9-B502-8F08CA150B54}" dt="2024-01-28T19:30:22.233" v="18" actId="14100"/>
        <pc:sldMkLst>
          <pc:docMk/>
          <pc:sldMk cId="636191533" sldId="1553"/>
        </pc:sldMkLst>
        <pc:spChg chg="mod">
          <ac:chgData name="MJ R" userId="623b5c570ece0610" providerId="LiveId" clId="{1E6F8EE1-1A41-4CD9-B502-8F08CA150B54}" dt="2024-01-28T19:30:18.355" v="16" actId="1076"/>
          <ac:spMkLst>
            <pc:docMk/>
            <pc:sldMk cId="636191533" sldId="1553"/>
            <ac:spMk id="10" creationId="{D6AA0E9D-CDC3-4C00-9455-F0142D46BD8A}"/>
          </ac:spMkLst>
        </pc:spChg>
        <pc:picChg chg="add mod">
          <ac:chgData name="MJ R" userId="623b5c570ece0610" providerId="LiveId" clId="{1E6F8EE1-1A41-4CD9-B502-8F08CA150B54}" dt="2024-01-28T19:30:22.233" v="18" actId="14100"/>
          <ac:picMkLst>
            <pc:docMk/>
            <pc:sldMk cId="636191533" sldId="1553"/>
            <ac:picMk id="4" creationId="{D24699D5-7CD8-46B2-9E3C-8ADBCDF9673E}"/>
          </ac:picMkLst>
        </pc:picChg>
        <pc:picChg chg="del">
          <ac:chgData name="MJ R" userId="623b5c570ece0610" providerId="LiveId" clId="{1E6F8EE1-1A41-4CD9-B502-8F08CA150B54}" dt="2024-01-28T19:30:09.279" v="12" actId="478"/>
          <ac:picMkLst>
            <pc:docMk/>
            <pc:sldMk cId="636191533" sldId="1553"/>
            <ac:picMk id="5" creationId="{F59D8436-8EDE-43EF-A060-5B31B54AFA15}"/>
          </ac:picMkLst>
        </pc:picChg>
      </pc:sldChg>
      <pc:sldChg chg="addSp delSp modSp mod">
        <pc:chgData name="MJ R" userId="623b5c570ece0610" providerId="LiveId" clId="{1E6F8EE1-1A41-4CD9-B502-8F08CA150B54}" dt="2024-01-28T19:31:27.365" v="54" actId="1076"/>
        <pc:sldMkLst>
          <pc:docMk/>
          <pc:sldMk cId="4270626742" sldId="1554"/>
        </pc:sldMkLst>
        <pc:spChg chg="mod">
          <ac:chgData name="MJ R" userId="623b5c570ece0610" providerId="LiveId" clId="{1E6F8EE1-1A41-4CD9-B502-8F08CA150B54}" dt="2024-01-28T19:31:19.387" v="51" actId="20577"/>
          <ac:spMkLst>
            <pc:docMk/>
            <pc:sldMk cId="4270626742" sldId="1554"/>
            <ac:spMk id="10" creationId="{D6AA0E9D-CDC3-4C00-9455-F0142D46BD8A}"/>
          </ac:spMkLst>
        </pc:spChg>
        <pc:spChg chg="mod">
          <ac:chgData name="MJ R" userId="623b5c570ece0610" providerId="LiveId" clId="{1E6F8EE1-1A41-4CD9-B502-8F08CA150B54}" dt="2024-01-28T19:31:06.155" v="25" actId="1076"/>
          <ac:spMkLst>
            <pc:docMk/>
            <pc:sldMk cId="4270626742" sldId="1554"/>
            <ac:spMk id="11" creationId="{8AD9C947-8AB5-4E86-A778-891B59FB4080}"/>
          </ac:spMkLst>
        </pc:spChg>
        <pc:picChg chg="del">
          <ac:chgData name="MJ R" userId="623b5c570ece0610" providerId="LiveId" clId="{1E6F8EE1-1A41-4CD9-B502-8F08CA150B54}" dt="2024-01-28T19:30:46.434" v="19" actId="478"/>
          <ac:picMkLst>
            <pc:docMk/>
            <pc:sldMk cId="4270626742" sldId="1554"/>
            <ac:picMk id="5" creationId="{F59D8436-8EDE-43EF-A060-5B31B54AFA15}"/>
          </ac:picMkLst>
        </pc:picChg>
        <pc:picChg chg="add mod">
          <ac:chgData name="MJ R" userId="623b5c570ece0610" providerId="LiveId" clId="{1E6F8EE1-1A41-4CD9-B502-8F08CA150B54}" dt="2024-01-28T19:31:27.365" v="54" actId="1076"/>
          <ac:picMkLst>
            <pc:docMk/>
            <pc:sldMk cId="4270626742" sldId="1554"/>
            <ac:picMk id="6" creationId="{7C547F99-781A-47E2-B580-DF2E41D528AD}"/>
          </ac:picMkLst>
        </pc:picChg>
        <pc:picChg chg="mod">
          <ac:chgData name="MJ R" userId="623b5c570ece0610" providerId="LiveId" clId="{1E6F8EE1-1A41-4CD9-B502-8F08CA150B54}" dt="2024-01-28T19:31:02.543" v="23" actId="1076"/>
          <ac:picMkLst>
            <pc:docMk/>
            <pc:sldMk cId="4270626742" sldId="1554"/>
            <ac:picMk id="8" creationId="{84B151BA-3EF9-4F54-B767-C51F82952E5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338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7" tIns="46119" rIns="92237" bIns="46119" numCol="1" anchor="t" anchorCtr="0" compatLnSpc="1">
            <a:prstTxWarp prst="textNoShape">
              <a:avLst/>
            </a:prstTxWarp>
          </a:bodyPr>
          <a:lstStyle>
            <a:lvl1pPr defTabSz="922338" eaLnBrk="0" hangingPunct="0">
              <a:defRPr sz="13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3387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7" tIns="46119" rIns="92237" bIns="46119" numCol="1" anchor="t" anchorCtr="0" compatLnSpc="1">
            <a:prstTxWarp prst="textNoShape">
              <a:avLst/>
            </a:prstTxWarp>
          </a:bodyPr>
          <a:lstStyle>
            <a:lvl1pPr algn="r" defTabSz="922338" eaLnBrk="0" hangingPunct="0">
              <a:defRPr sz="13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831263"/>
            <a:ext cx="2973387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7" tIns="46119" rIns="92237" bIns="46119" numCol="1" anchor="b" anchorCtr="0" compatLnSpc="1">
            <a:prstTxWarp prst="textNoShape">
              <a:avLst/>
            </a:prstTxWarp>
          </a:bodyPr>
          <a:lstStyle>
            <a:lvl1pPr algn="r" defTabSz="922338" eaLnBrk="0" hangingPunct="0">
              <a:defRPr sz="1300">
                <a:latin typeface="Times New Roman" pitchFamily="18" charset="0"/>
              </a:defRPr>
            </a:lvl1pPr>
          </a:lstStyle>
          <a:p>
            <a:fld id="{41FDBD97-8885-4BB9-B2AC-5EA1929BA25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196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tif>
</file>

<file path=ppt/media/image2.tif>
</file>

<file path=ppt/media/image20.tif>
</file>

<file path=ppt/media/image21.tif>
</file>

<file path=ppt/media/image22.tif>
</file>

<file path=ppt/media/image23.tif>
</file>

<file path=ppt/media/image24.tif>
</file>

<file path=ppt/media/image25.tif>
</file>

<file path=ppt/media/image3.png>
</file>

<file path=ppt/media/image4.tif>
</file>

<file path=ppt/media/image5.tif>
</file>

<file path=ppt/media/image6.pn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338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7" tIns="46119" rIns="92237" bIns="46119" numCol="1" anchor="t" anchorCtr="0" compatLnSpc="1">
            <a:prstTxWarp prst="textNoShape">
              <a:avLst/>
            </a:prstTxWarp>
          </a:bodyPr>
          <a:lstStyle>
            <a:lvl1pPr defTabSz="922338" eaLnBrk="0" hangingPunct="0">
              <a:defRPr sz="13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3387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7" tIns="46119" rIns="92237" bIns="46119" numCol="1" anchor="t" anchorCtr="0" compatLnSpc="1">
            <a:prstTxWarp prst="textNoShape">
              <a:avLst/>
            </a:prstTxWarp>
          </a:bodyPr>
          <a:lstStyle>
            <a:lvl1pPr algn="r" defTabSz="922338" eaLnBrk="0" hangingPunct="0">
              <a:defRPr sz="13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3313" y="693738"/>
            <a:ext cx="4652962" cy="34893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14838"/>
            <a:ext cx="5032375" cy="4186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7" tIns="46119" rIns="92237" bIns="4611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831263"/>
            <a:ext cx="2973387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37" tIns="46119" rIns="92237" bIns="46119" numCol="1" anchor="b" anchorCtr="0" compatLnSpc="1">
            <a:prstTxWarp prst="textNoShape">
              <a:avLst/>
            </a:prstTxWarp>
          </a:bodyPr>
          <a:lstStyle>
            <a:lvl1pPr algn="r" defTabSz="922338" eaLnBrk="0" hangingPunct="0">
              <a:defRPr sz="1300">
                <a:latin typeface="Times New Roman" pitchFamily="18" charset="0"/>
              </a:defRPr>
            </a:lvl1pPr>
          </a:lstStyle>
          <a:p>
            <a:fld id="{51666048-687B-4C24-AC24-FB4D15B824E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500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9616"/>
            <a:ext cx="8229600" cy="4626547"/>
          </a:xfrm>
        </p:spPr>
        <p:txBody>
          <a:bodyPr/>
          <a:lstStyle>
            <a:lvl1pPr>
              <a:buClrTx/>
              <a:defRPr baseline="0">
                <a:solidFill>
                  <a:schemeClr val="tx1"/>
                </a:solidFill>
              </a:defRPr>
            </a:lvl1pPr>
            <a:lvl2pPr>
              <a:buClrTx/>
              <a:defRPr baseline="0">
                <a:solidFill>
                  <a:schemeClr val="tx1"/>
                </a:solidFill>
              </a:defRPr>
            </a:lvl2pPr>
            <a:lvl3pPr>
              <a:buClrTx/>
              <a:defRPr baseline="0">
                <a:solidFill>
                  <a:schemeClr val="tx1"/>
                </a:solidFill>
              </a:defRPr>
            </a:lvl3pPr>
            <a:lvl4pPr>
              <a:buClrTx/>
              <a:defRPr baseline="0">
                <a:solidFill>
                  <a:schemeClr val="tx1"/>
                </a:solidFill>
              </a:defRPr>
            </a:lvl4pPr>
            <a:lvl5pPr>
              <a:buClrTx/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  <a:endParaRPr lang="en-US" dirty="0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 cap="none" spc="0" baseline="0">
                <a:ln w="12700">
                  <a:noFill/>
                  <a:prstDash val="solid"/>
                </a:ln>
                <a:solidFill>
                  <a:schemeClr val="tx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tr-TR" dirty="0"/>
              <a:t>Asıl başlık stili için tıklatın</a:t>
            </a:r>
            <a:endParaRPr lang="en-US" dirty="0"/>
          </a:p>
        </p:txBody>
      </p:sp>
      <p:sp>
        <p:nvSpPr>
          <p:cNvPr id="4" name="3 Slayt Numarası Yer Tutucusu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>
              <a:defRPr>
                <a:solidFill>
                  <a:srgbClr val="000099"/>
                </a:solidFill>
              </a:defRPr>
            </a:lvl1pPr>
          </a:lstStyle>
          <a:p>
            <a:fld id="{2EE441BB-0CDF-4AB9-A680-2F13248262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0" y="6563871"/>
            <a:ext cx="52264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0" dirty="0"/>
              <a:t>Digital System Design with FPGA: Implementation using Verilog and VHDL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26" y="0"/>
            <a:ext cx="9144000" cy="6286520"/>
          </a:xfrm>
          <a:prstGeom prst="rect">
            <a:avLst/>
          </a:prstGeom>
          <a:gradFill flip="none" rotWithShape="1">
            <a:gsLst>
              <a:gs pos="1000">
                <a:schemeClr val="bg2">
                  <a:alpha val="0"/>
                </a:schemeClr>
              </a:gs>
              <a:gs pos="100000">
                <a:schemeClr val="bg1">
                  <a:alpha val="92000"/>
                </a:schemeClr>
              </a:gs>
            </a:gsLst>
            <a:lin ang="16200000" scaled="1"/>
            <a:tileRect/>
          </a:gradFill>
          <a:ln w="28575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6559" y="638298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ysClr val="windowText" lastClr="000000"/>
                </a:solidFill>
              </a:defRPr>
            </a:lvl1pPr>
          </a:lstStyle>
          <a:p>
            <a:pPr algn="r"/>
            <a:fld id="{2EE441BB-0CDF-4AB9-A680-2F13248262E0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dirty="0"/>
              <a:t>Asıl başlık stili için tıklatın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1" kern="1200" cap="none" spc="0" baseline="0">
          <a:ln w="12700">
            <a:noFill/>
            <a:prstDash val="solid"/>
          </a:ln>
          <a:solidFill>
            <a:schemeClr val="tx1"/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spcBef>
          <a:spcPct val="20000"/>
        </a:spcBef>
        <a:buClrTx/>
        <a:buSzPct val="70000"/>
        <a:buFont typeface="Wingdings 2" pitchFamily="18" charset="2"/>
        <a:buChar char="¥"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Tx/>
        <a:buSzPct val="60000"/>
        <a:buFont typeface="Wingdings 2" pitchFamily="18" charset="2"/>
        <a:buChar char="¥"/>
        <a:defRPr sz="2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SzPct val="57000"/>
        <a:buFont typeface="Wingdings 2" pitchFamily="18" charset="2"/>
        <a:buChar char="¥"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SzPct val="55000"/>
        <a:buFont typeface="Wingdings 2" pitchFamily="18" charset="2"/>
        <a:buChar char="¥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SzPct val="50000"/>
        <a:buFont typeface="Wingdings 2" pitchFamily="18" charset="2"/>
        <a:buChar char="¥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t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t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"/><Relationship Id="rId2" Type="http://schemas.openxmlformats.org/officeDocument/2006/relationships/image" Target="../media/image19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t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"/><Relationship Id="rId2" Type="http://schemas.openxmlformats.org/officeDocument/2006/relationships/image" Target="../media/image24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539087" y="243157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Chapter 4</a:t>
            </a:r>
            <a:br>
              <a:rPr lang="en-US" dirty="0"/>
            </a:br>
            <a:r>
              <a:rPr lang="en-US" dirty="0"/>
              <a:t>The </a:t>
            </a:r>
            <a:r>
              <a:rPr lang="en-US" dirty="0" err="1"/>
              <a:t>Vivado</a:t>
            </a:r>
            <a:r>
              <a:rPr lang="en-US" dirty="0"/>
              <a:t> Design Suite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Synthesizing the Project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8AD9C947-8AB5-4E86-A778-891B59FB4080}"/>
              </a:ext>
            </a:extLst>
          </p:cNvPr>
          <p:cNvSpPr txBox="1">
            <a:spLocks noChangeArrowheads="1"/>
          </p:cNvSpPr>
          <p:nvPr/>
        </p:nvSpPr>
        <p:spPr>
          <a:xfrm>
            <a:off x="2031666" y="3286910"/>
            <a:ext cx="5080667" cy="45918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Utilization report after synthesizing the project.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74D742-10FF-4F40-AF08-04C2457DD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666" y="1295400"/>
            <a:ext cx="5080667" cy="18534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15BA12-F29D-4C0E-9539-947DFEBC84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262" y="4336460"/>
            <a:ext cx="3702172" cy="14452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49BF3E-4F70-43B0-9DD2-DA7A00799A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0493"/>
            <a:ext cx="4971676" cy="1121175"/>
          </a:xfrm>
          <a:prstGeom prst="rect">
            <a:avLst/>
          </a:prstGeom>
        </p:spPr>
      </p:pic>
      <p:sp>
        <p:nvSpPr>
          <p:cNvPr id="12" name="Rectangle 3">
            <a:extLst>
              <a:ext uri="{FF2B5EF4-FFF2-40B4-BE49-F238E27FC236}">
                <a16:creationId xmlns:a16="http://schemas.microsoft.com/office/drawing/2014/main" id="{6614140B-FB26-4AAF-BE34-D97A902998D0}"/>
              </a:ext>
            </a:extLst>
          </p:cNvPr>
          <p:cNvSpPr txBox="1">
            <a:spLocks noChangeArrowheads="1"/>
          </p:cNvSpPr>
          <p:nvPr/>
        </p:nvSpPr>
        <p:spPr>
          <a:xfrm>
            <a:off x="502604" y="5929154"/>
            <a:ext cx="3966468" cy="31463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Schematic view of the design.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0157DD8-D6B4-4D53-8C1C-6B482B09CC86}"/>
              </a:ext>
            </a:extLst>
          </p:cNvPr>
          <p:cNvSpPr txBox="1">
            <a:spLocks noChangeArrowheads="1"/>
          </p:cNvSpPr>
          <p:nvPr/>
        </p:nvSpPr>
        <p:spPr>
          <a:xfrm>
            <a:off x="5343114" y="5929154"/>
            <a:ext cx="3966468" cy="31463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RTL schematic view of the design.</a:t>
            </a:r>
          </a:p>
        </p:txBody>
      </p:sp>
    </p:spTree>
    <p:extLst>
      <p:ext uri="{BB962C8B-B14F-4D97-AF65-F5344CB8AC3E}">
        <p14:creationId xmlns:p14="http://schemas.microsoft.com/office/powerpoint/2010/main" val="281787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Simulating the Project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6614140B-FB26-4AAF-BE34-D97A902998D0}"/>
              </a:ext>
            </a:extLst>
          </p:cNvPr>
          <p:cNvSpPr txBox="1">
            <a:spLocks noChangeArrowheads="1"/>
          </p:cNvSpPr>
          <p:nvPr/>
        </p:nvSpPr>
        <p:spPr>
          <a:xfrm>
            <a:off x="276462" y="4552638"/>
            <a:ext cx="3966468" cy="31463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Setting simulation properties.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D364BA-792F-4F3B-A345-00E500EEB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04" y="1202968"/>
            <a:ext cx="3319052" cy="32756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8D31B5-F25C-4783-9BD0-7084178A9A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681" y="3998036"/>
            <a:ext cx="2590800" cy="15811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FBC21FF-C30A-4DDC-B61D-94C5A74118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114" y="1202968"/>
            <a:ext cx="4961937" cy="1853069"/>
          </a:xfrm>
          <a:prstGeom prst="rect">
            <a:avLst/>
          </a:prstGeom>
        </p:spPr>
      </p:pic>
      <p:sp>
        <p:nvSpPr>
          <p:cNvPr id="17" name="Rectangle 3">
            <a:extLst>
              <a:ext uri="{FF2B5EF4-FFF2-40B4-BE49-F238E27FC236}">
                <a16:creationId xmlns:a16="http://schemas.microsoft.com/office/drawing/2014/main" id="{FD1FF9EC-524D-4324-9524-0FC88F1D1704}"/>
              </a:ext>
            </a:extLst>
          </p:cNvPr>
          <p:cNvSpPr txBox="1">
            <a:spLocks noChangeArrowheads="1"/>
          </p:cNvSpPr>
          <p:nvPr/>
        </p:nvSpPr>
        <p:spPr>
          <a:xfrm>
            <a:off x="4111113" y="3136047"/>
            <a:ext cx="4961937" cy="64937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Simulation results in terms of input and output waveforms in time.</a:t>
            </a: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EDBAC099-180E-4BBB-BD63-697C283359E7}"/>
              </a:ext>
            </a:extLst>
          </p:cNvPr>
          <p:cNvSpPr txBox="1">
            <a:spLocks noChangeArrowheads="1"/>
          </p:cNvSpPr>
          <p:nvPr/>
        </p:nvSpPr>
        <p:spPr>
          <a:xfrm>
            <a:off x="4608847" y="5791803"/>
            <a:ext cx="3966468" cy="63849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Final simulation results in the objects window.</a:t>
            </a:r>
          </a:p>
        </p:txBody>
      </p:sp>
    </p:spTree>
    <p:extLst>
      <p:ext uri="{BB962C8B-B14F-4D97-AF65-F5344CB8AC3E}">
        <p14:creationId xmlns:p14="http://schemas.microsoft.com/office/powerpoint/2010/main" val="351415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Implementing the Synthesized Project</a:t>
            </a: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EDBAC099-180E-4BBB-BD63-697C283359E7}"/>
              </a:ext>
            </a:extLst>
          </p:cNvPr>
          <p:cNvSpPr txBox="1">
            <a:spLocks noChangeArrowheads="1"/>
          </p:cNvSpPr>
          <p:nvPr/>
        </p:nvSpPr>
        <p:spPr>
          <a:xfrm>
            <a:off x="1307690" y="5830120"/>
            <a:ext cx="7118555" cy="442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 err="1"/>
              <a:t>Vivado</a:t>
            </a:r>
            <a:r>
              <a:rPr lang="en-US" dirty="0"/>
              <a:t> after implementing the project.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C485BA-A60D-4EC6-A9A6-0E6779A28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690" y="1077469"/>
            <a:ext cx="6921910" cy="475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765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Programming the FPGA</a:t>
            </a: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EDBAC099-180E-4BBB-BD63-697C283359E7}"/>
              </a:ext>
            </a:extLst>
          </p:cNvPr>
          <p:cNvSpPr txBox="1">
            <a:spLocks noChangeArrowheads="1"/>
          </p:cNvSpPr>
          <p:nvPr/>
        </p:nvSpPr>
        <p:spPr>
          <a:xfrm>
            <a:off x="462116" y="3413742"/>
            <a:ext cx="3274144" cy="58798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Generate bitstream completion window.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AA2B07-7CF3-4B0E-BC34-5938B587F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76" y="1146383"/>
            <a:ext cx="2494168" cy="22197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B024CB-0B8B-428E-A959-102F10BA1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846" y="1403967"/>
            <a:ext cx="3390900" cy="2009775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1528228C-FCBD-4331-BD73-4C5FF031BF93}"/>
              </a:ext>
            </a:extLst>
          </p:cNvPr>
          <p:cNvSpPr txBox="1">
            <a:spLocks noChangeArrowheads="1"/>
          </p:cNvSpPr>
          <p:nvPr/>
        </p:nvSpPr>
        <p:spPr>
          <a:xfrm>
            <a:off x="3873911" y="3413742"/>
            <a:ext cx="4758812" cy="58798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The Hardware Manager window after Basys3 board is automatically detected.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750588-E5C6-43F4-B648-48DEF2E65E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804" y="4236171"/>
            <a:ext cx="4402084" cy="1682278"/>
          </a:xfrm>
          <a:prstGeom prst="rect">
            <a:avLst/>
          </a:prstGeom>
        </p:spPr>
      </p:pic>
      <p:sp>
        <p:nvSpPr>
          <p:cNvPr id="12" name="Rectangle 3">
            <a:extLst>
              <a:ext uri="{FF2B5EF4-FFF2-40B4-BE49-F238E27FC236}">
                <a16:creationId xmlns:a16="http://schemas.microsoft.com/office/drawing/2014/main" id="{1C47D3C7-7953-473B-BE3D-5A27B1E9923E}"/>
              </a:ext>
            </a:extLst>
          </p:cNvPr>
          <p:cNvSpPr txBox="1">
            <a:spLocks noChangeArrowheads="1"/>
          </p:cNvSpPr>
          <p:nvPr/>
        </p:nvSpPr>
        <p:spPr>
          <a:xfrm>
            <a:off x="2099188" y="5966080"/>
            <a:ext cx="4758812" cy="340803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Hardware programming window.</a:t>
            </a:r>
          </a:p>
        </p:txBody>
      </p:sp>
    </p:spTree>
    <p:extLst>
      <p:ext uri="{BB962C8B-B14F-4D97-AF65-F5344CB8AC3E}">
        <p14:creationId xmlns:p14="http://schemas.microsoft.com/office/powerpoint/2010/main" val="2889518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4000" dirty="0" err="1"/>
              <a:t>Vivado</a:t>
            </a:r>
            <a:r>
              <a:rPr lang="en-US" sz="4000" dirty="0"/>
              <a:t> Design Suite IP Management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1C47D3C7-7953-473B-BE3D-5A27B1E9923E}"/>
              </a:ext>
            </a:extLst>
          </p:cNvPr>
          <p:cNvSpPr txBox="1">
            <a:spLocks noChangeArrowheads="1"/>
          </p:cNvSpPr>
          <p:nvPr/>
        </p:nvSpPr>
        <p:spPr>
          <a:xfrm>
            <a:off x="245807" y="5228661"/>
            <a:ext cx="3048000" cy="36589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IP catalog window.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2EB68C-416D-4A45-81F0-E3ABAB118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07" y="1295400"/>
            <a:ext cx="3048000" cy="38576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FA9154-1708-4991-92C3-1EA138792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649" y="1606192"/>
            <a:ext cx="5188413" cy="3546833"/>
          </a:xfrm>
          <a:prstGeom prst="rect">
            <a:avLst/>
          </a:prstGeom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82D2ABDC-6140-4BCF-83C5-C170DDA3BB29}"/>
              </a:ext>
            </a:extLst>
          </p:cNvPr>
          <p:cNvSpPr txBox="1">
            <a:spLocks noChangeArrowheads="1"/>
          </p:cNvSpPr>
          <p:nvPr/>
        </p:nvSpPr>
        <p:spPr>
          <a:xfrm>
            <a:off x="3731648" y="5228660"/>
            <a:ext cx="5188413" cy="36589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Create and package new IP window.</a:t>
            </a:r>
          </a:p>
        </p:txBody>
      </p:sp>
    </p:spTree>
    <p:extLst>
      <p:ext uri="{BB962C8B-B14F-4D97-AF65-F5344CB8AC3E}">
        <p14:creationId xmlns:p14="http://schemas.microsoft.com/office/powerpoint/2010/main" val="1753125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4000" dirty="0" err="1"/>
              <a:t>Vivado</a:t>
            </a:r>
            <a:r>
              <a:rPr lang="en-US" sz="4000" dirty="0"/>
              <a:t> Design Suite IP Management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1C47D3C7-7953-473B-BE3D-5A27B1E9923E}"/>
              </a:ext>
            </a:extLst>
          </p:cNvPr>
          <p:cNvSpPr txBox="1">
            <a:spLocks noChangeArrowheads="1"/>
          </p:cNvSpPr>
          <p:nvPr/>
        </p:nvSpPr>
        <p:spPr>
          <a:xfrm>
            <a:off x="670087" y="5499136"/>
            <a:ext cx="3299029" cy="359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Package IP first system.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82D2ABDC-6140-4BCF-83C5-C170DDA3BB29}"/>
              </a:ext>
            </a:extLst>
          </p:cNvPr>
          <p:cNvSpPr txBox="1">
            <a:spLocks noChangeArrowheads="1"/>
          </p:cNvSpPr>
          <p:nvPr/>
        </p:nvSpPr>
        <p:spPr>
          <a:xfrm>
            <a:off x="4314152" y="5492991"/>
            <a:ext cx="5188413" cy="36589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Modified IP catalog.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78D28B-C078-44CC-BFF6-4E60477AF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104" y="1471022"/>
            <a:ext cx="3622511" cy="39405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29C92D-83B7-47C1-AD18-6AC5F4A03E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68" y="2375541"/>
            <a:ext cx="4157269" cy="303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213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99616"/>
            <a:ext cx="8229600" cy="5037662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Installation and the Welcome Screen</a:t>
            </a:r>
          </a:p>
          <a:p>
            <a:r>
              <a:rPr lang="en-US" dirty="0"/>
              <a:t>Creating a New Project</a:t>
            </a:r>
          </a:p>
          <a:p>
            <a:pPr lvl="1"/>
            <a:r>
              <a:rPr lang="en-US" dirty="0"/>
              <a:t>Adding a Verilog File</a:t>
            </a:r>
          </a:p>
          <a:p>
            <a:pPr lvl="1"/>
            <a:r>
              <a:rPr lang="en-US" dirty="0"/>
              <a:t>Adding a VHDL File</a:t>
            </a:r>
          </a:p>
          <a:p>
            <a:r>
              <a:rPr lang="en-US" dirty="0"/>
              <a:t>Synthesizing the Project</a:t>
            </a:r>
          </a:p>
          <a:p>
            <a:r>
              <a:rPr lang="en-US" dirty="0"/>
              <a:t>Simulating the Project</a:t>
            </a:r>
          </a:p>
          <a:p>
            <a:pPr lvl="1"/>
            <a:r>
              <a:rPr lang="en-US" dirty="0"/>
              <a:t>Adding a Verilog </a:t>
            </a:r>
            <a:r>
              <a:rPr lang="en-US" dirty="0" err="1"/>
              <a:t>Testbench</a:t>
            </a:r>
            <a:r>
              <a:rPr lang="en-US" dirty="0"/>
              <a:t> File</a:t>
            </a:r>
          </a:p>
          <a:p>
            <a:pPr lvl="1"/>
            <a:r>
              <a:rPr lang="en-US" dirty="0"/>
              <a:t>Adding a VHDL </a:t>
            </a:r>
            <a:r>
              <a:rPr lang="en-US" dirty="0" err="1"/>
              <a:t>Testbench</a:t>
            </a:r>
            <a:r>
              <a:rPr lang="en-US" dirty="0"/>
              <a:t> File</a:t>
            </a:r>
          </a:p>
          <a:p>
            <a:r>
              <a:rPr lang="en-US" dirty="0"/>
              <a:t>Implementing the Synthesized Project</a:t>
            </a:r>
          </a:p>
          <a:p>
            <a:r>
              <a:rPr lang="en-US" dirty="0"/>
              <a:t>Programming the FPGA</a:t>
            </a:r>
          </a:p>
          <a:p>
            <a:pPr lvl="1"/>
            <a:r>
              <a:rPr lang="en-US" dirty="0"/>
              <a:t>Adding the Basys3 Board Constraint File to the Project</a:t>
            </a:r>
          </a:p>
          <a:p>
            <a:pPr lvl="1"/>
            <a:r>
              <a:rPr lang="en-US" dirty="0"/>
              <a:t>Programming the FPGA on the Basys3 Board</a:t>
            </a:r>
          </a:p>
          <a:p>
            <a:pPr lvl="1"/>
            <a:r>
              <a:rPr lang="en-US" dirty="0"/>
              <a:t>Adding the Arty Board Constraint File to the Project</a:t>
            </a:r>
          </a:p>
          <a:p>
            <a:pPr lvl="1"/>
            <a:r>
              <a:rPr lang="en-US" dirty="0"/>
              <a:t>Programming the FPGA on the Arty Board</a:t>
            </a:r>
          </a:p>
          <a:p>
            <a:r>
              <a:rPr lang="en-US" dirty="0" err="1"/>
              <a:t>Vivado</a:t>
            </a:r>
            <a:r>
              <a:rPr lang="en-US" dirty="0"/>
              <a:t> Design Suite IP Management</a:t>
            </a:r>
          </a:p>
          <a:p>
            <a:pPr lvl="1"/>
            <a:r>
              <a:rPr lang="en-US" dirty="0"/>
              <a:t>Existing IP Blocks in </a:t>
            </a:r>
            <a:r>
              <a:rPr lang="en-US" dirty="0" err="1"/>
              <a:t>Vivado</a:t>
            </a:r>
            <a:endParaRPr lang="en-US" dirty="0"/>
          </a:p>
          <a:p>
            <a:pPr lvl="1"/>
            <a:r>
              <a:rPr lang="en-US" dirty="0"/>
              <a:t>Generating a Custom IP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532944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0" name="Rectangle 3"/>
          <p:cNvSpPr>
            <a:spLocks noGrp="1" noChangeArrowheads="1"/>
          </p:cNvSpPr>
          <p:nvPr>
            <p:ph idx="1"/>
          </p:nvPr>
        </p:nvSpPr>
        <p:spPr>
          <a:xfrm>
            <a:off x="443552" y="1253956"/>
            <a:ext cx="8229600" cy="5037662"/>
          </a:xfrm>
        </p:spPr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en-US" dirty="0" err="1"/>
              <a:t>Vivado</a:t>
            </a:r>
            <a:r>
              <a:rPr lang="en-US" dirty="0"/>
              <a:t> design suite is the software environment we will be using. </a:t>
            </a:r>
          </a:p>
          <a:p>
            <a:pPr>
              <a:buNone/>
            </a:pPr>
            <a:r>
              <a:rPr lang="en-US" dirty="0"/>
              <a:t>Therefore, we will explain its properties starting from installation step. </a:t>
            </a:r>
          </a:p>
          <a:p>
            <a:pPr>
              <a:buNone/>
            </a:pPr>
            <a:r>
              <a:rPr lang="en-US" dirty="0"/>
              <a:t>Then, we will explain how to create a new project containing either Verilog or VHDL description of a simple digital system. </a:t>
            </a:r>
          </a:p>
          <a:p>
            <a:pPr>
              <a:buNone/>
            </a:pPr>
            <a:r>
              <a:rPr lang="en-US" dirty="0"/>
              <a:t>We will introduce tools necessary to synthesize and implement the HDL description.</a:t>
            </a:r>
          </a:p>
          <a:p>
            <a:pPr>
              <a:buNone/>
            </a:pPr>
            <a:r>
              <a:rPr lang="en-US" dirty="0"/>
              <a:t>We will explain how to program the FPGA on the Basys3 and Arty boards through </a:t>
            </a:r>
            <a:r>
              <a:rPr lang="en-US" dirty="0" err="1"/>
              <a:t>Vivado</a:t>
            </a:r>
            <a:r>
              <a:rPr lang="en-US" dirty="0"/>
              <a:t>. </a:t>
            </a:r>
          </a:p>
          <a:p>
            <a:pPr>
              <a:buNone/>
            </a:pPr>
            <a:r>
              <a:rPr lang="en-US" dirty="0"/>
              <a:t>We will introduce IP management methods in </a:t>
            </a:r>
            <a:r>
              <a:rPr lang="en-US" dirty="0" err="1"/>
              <a:t>Vivado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17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721686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Installation and the Welcome Screen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6AA0E9D-CDC3-4C00-9455-F0142D46BD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65471" y="1052053"/>
            <a:ext cx="8878529" cy="116020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 of writing the book, the </a:t>
            </a:r>
            <a:r>
              <a:rPr lang="en-US" dirty="0" err="1"/>
              <a:t>Vivado</a:t>
            </a:r>
            <a:r>
              <a:rPr lang="en-US" dirty="0"/>
              <a:t> design suite available in Xilinx’s web Page was version 2019.1. Therefore, we will use it throughout the book. After installation, </a:t>
            </a:r>
            <a:r>
              <a:rPr lang="en-US" dirty="0" err="1"/>
              <a:t>Vivado</a:t>
            </a:r>
            <a:r>
              <a:rPr lang="en-US" dirty="0"/>
              <a:t> starts as follows. This screen tells us that we are ready to go.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95F797-B0CA-410A-AF87-2A876E975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121" y="2297160"/>
            <a:ext cx="3829511" cy="389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8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Creating a New Project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6AA0E9D-CDC3-4C00-9455-F0142D46BD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65471" y="6218542"/>
            <a:ext cx="8878529" cy="286055"/>
          </a:xfrm>
        </p:spPr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r>
              <a:rPr lang="en-US" dirty="0"/>
              <a:t>Create a new project window.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4699D5-7CD8-46B2-9E3C-8ADBCDF96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171" y="1186693"/>
            <a:ext cx="5745585" cy="489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91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Creating a New Project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6AA0E9D-CDC3-4C00-9455-F0142D46BD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8234" y="5592431"/>
            <a:ext cx="3966468" cy="314631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en-US" dirty="0"/>
              <a:t>Project type window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E32728-D50E-42AB-9FE3-AD0BFB8FB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530" y="1128252"/>
            <a:ext cx="3130728" cy="2407421"/>
          </a:xfrm>
          <a:prstGeom prst="rect">
            <a:avLst/>
          </a:prstGeom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94B38BB8-7B2F-4EE0-9AE3-51D208CF0E49}"/>
              </a:ext>
            </a:extLst>
          </p:cNvPr>
          <p:cNvSpPr txBox="1">
            <a:spLocks noChangeArrowheads="1"/>
          </p:cNvSpPr>
          <p:nvPr/>
        </p:nvSpPr>
        <p:spPr>
          <a:xfrm>
            <a:off x="5177530" y="3525841"/>
            <a:ext cx="3356869" cy="32446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Add sources window.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B151BA-3EF9-4F54-B767-C51F82952E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901" y="4224599"/>
            <a:ext cx="3125306" cy="1865979"/>
          </a:xfrm>
          <a:prstGeom prst="rect">
            <a:avLst/>
          </a:prstGeom>
        </p:spPr>
      </p:pic>
      <p:sp>
        <p:nvSpPr>
          <p:cNvPr id="11" name="Rectangle 3">
            <a:extLst>
              <a:ext uri="{FF2B5EF4-FFF2-40B4-BE49-F238E27FC236}">
                <a16:creationId xmlns:a16="http://schemas.microsoft.com/office/drawing/2014/main" id="{8AD9C947-8AB5-4E86-A778-891B59FB4080}"/>
              </a:ext>
            </a:extLst>
          </p:cNvPr>
          <p:cNvSpPr txBox="1">
            <a:spLocks noChangeArrowheads="1"/>
          </p:cNvSpPr>
          <p:nvPr/>
        </p:nvSpPr>
        <p:spPr>
          <a:xfrm>
            <a:off x="4841320" y="6150241"/>
            <a:ext cx="3966468" cy="31463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FPGA selection window.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547F99-781A-47E2-B580-DF2E41D52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62" y="1130122"/>
            <a:ext cx="4856206" cy="412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26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Creating a New Project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8AD9C947-8AB5-4E86-A778-891B59FB4080}"/>
              </a:ext>
            </a:extLst>
          </p:cNvPr>
          <p:cNvSpPr txBox="1">
            <a:spLocks noChangeArrowheads="1"/>
          </p:cNvSpPr>
          <p:nvPr/>
        </p:nvSpPr>
        <p:spPr>
          <a:xfrm>
            <a:off x="2588766" y="5943095"/>
            <a:ext cx="3966468" cy="31463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 err="1"/>
              <a:t>Vivado</a:t>
            </a:r>
            <a:r>
              <a:rPr lang="en-US" dirty="0"/>
              <a:t> project main window.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B13B05-9252-46B3-932E-669A5D2CE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61" y="1130151"/>
            <a:ext cx="6912078" cy="459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70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Creating a New Project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6AA0E9D-CDC3-4C00-9455-F0142D46BD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05532" y="3535674"/>
            <a:ext cx="3966468" cy="314631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en-US" dirty="0"/>
              <a:t>Add sources.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4B38BB8-7B2F-4EE0-9AE3-51D208CF0E49}"/>
              </a:ext>
            </a:extLst>
          </p:cNvPr>
          <p:cNvSpPr txBox="1">
            <a:spLocks noChangeArrowheads="1"/>
          </p:cNvSpPr>
          <p:nvPr/>
        </p:nvSpPr>
        <p:spPr>
          <a:xfrm>
            <a:off x="5177530" y="3525841"/>
            <a:ext cx="3356869" cy="32446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Add or create design sources.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8AD9C947-8AB5-4E86-A778-891B59FB4080}"/>
              </a:ext>
            </a:extLst>
          </p:cNvPr>
          <p:cNvSpPr txBox="1">
            <a:spLocks noChangeArrowheads="1"/>
          </p:cNvSpPr>
          <p:nvPr/>
        </p:nvSpPr>
        <p:spPr>
          <a:xfrm>
            <a:off x="605532" y="5933263"/>
            <a:ext cx="3966468" cy="31463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/>
              <a:t>Create source file.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864BF0-4EE2-4E2D-9696-1E75402D8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18" y="1135553"/>
            <a:ext cx="3534338" cy="24026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DD08A08-0C38-42F2-89D0-A07879A23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042" y="1135553"/>
            <a:ext cx="3530613" cy="24001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5A62B43-D064-4FF6-BC19-DEA231CBC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568" y="4085581"/>
            <a:ext cx="2543438" cy="169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510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Synthesizing the Project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8AD9C947-8AB5-4E86-A778-891B59FB4080}"/>
              </a:ext>
            </a:extLst>
          </p:cNvPr>
          <p:cNvSpPr txBox="1">
            <a:spLocks noChangeArrowheads="1"/>
          </p:cNvSpPr>
          <p:nvPr/>
        </p:nvSpPr>
        <p:spPr>
          <a:xfrm>
            <a:off x="2588766" y="6010444"/>
            <a:ext cx="3966468" cy="31463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Tx/>
              <a:buSzPct val="70000"/>
              <a:buFont typeface="Wingdings 2" pitchFamily="18" charset="2"/>
              <a:buChar char="¥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Tx/>
              <a:buSzPct val="60000"/>
              <a:buFont typeface="Wingdings 2" pitchFamily="18" charset="2"/>
              <a:buChar char="¥"/>
              <a:defRPr sz="2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Tx/>
              <a:buSzPct val="57000"/>
              <a:buFont typeface="Wingdings 2" pitchFamily="18" charset="2"/>
              <a:buChar char="¥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Tx/>
              <a:buSzPct val="55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Tx/>
              <a:buSzPct val="50000"/>
              <a:buFont typeface="Wingdings 2" pitchFamily="18" charset="2"/>
              <a:buChar char="¥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dirty="0" err="1"/>
              <a:t>Vivado</a:t>
            </a:r>
            <a:r>
              <a:rPr lang="en-US" dirty="0"/>
              <a:t> after synthesizing the project.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4C90E0F-B54F-462C-BB58-0FA05E11D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70" y="1197078"/>
            <a:ext cx="7064021" cy="465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9641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untain">
  <a:themeElements>
    <a:clrScheme name="Mountain">
      <a:dk1>
        <a:srgbClr val="000000"/>
      </a:dk1>
      <a:lt1>
        <a:srgbClr val="FFFFFF"/>
      </a:lt1>
      <a:dk2>
        <a:srgbClr val="0536B3"/>
      </a:dk2>
      <a:lt2>
        <a:srgbClr val="7CB7F8"/>
      </a:lt2>
      <a:accent1>
        <a:srgbClr val="3F9EE4"/>
      </a:accent1>
      <a:accent2>
        <a:srgbClr val="77B559"/>
      </a:accent2>
      <a:accent3>
        <a:srgbClr val="E4A81B"/>
      </a:accent3>
      <a:accent4>
        <a:srgbClr val="108BB4"/>
      </a:accent4>
      <a:accent5>
        <a:srgbClr val="DA7328"/>
      </a:accent5>
      <a:accent6>
        <a:srgbClr val="AE589F"/>
      </a:accent6>
      <a:hlink>
        <a:srgbClr val="460245"/>
      </a:hlink>
      <a:folHlink>
        <a:srgbClr val="AC17D6"/>
      </a:folHlink>
    </a:clrScheme>
    <a:fontScheme name="Mountain">
      <a:majorFont>
        <a:latin typeface="Gill Sans MT"/>
        <a:ea typeface=""/>
        <a:cs typeface=""/>
        <a:font script="Cyrl" typeface="Arial"/>
        <a:font script="Grek" typeface="Arial"/>
        <a:font script="Jpan" typeface="HG丸ｺﾞｼｯｸM-PRO"/>
        <a:font script="Hang" typeface="HY 헤드라인 M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ill Sans MT"/>
        <a:ea typeface=""/>
        <a:cs typeface=""/>
        <a:font script="Cyrl" typeface="Arial"/>
        <a:font script="Grek" typeface="Arial"/>
        <a:font script="Jpan" typeface="HG丸ｺﾞｼｯｸM-PRO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untain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100000"/>
                <a:hueMod val="100000"/>
                <a:satMod val="100000"/>
              </a:schemeClr>
            </a:gs>
            <a:gs pos="50000">
              <a:schemeClr val="phClr">
                <a:tint val="25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40000"/>
                <a:shade val="100000"/>
                <a:hueMod val="100000"/>
                <a:satMod val="100000"/>
              </a:schemeClr>
            </a:gs>
            <a:gs pos="30000">
              <a:schemeClr val="phClr">
                <a:tint val="100000"/>
                <a:shade val="100000"/>
                <a:hueMod val="100000"/>
                <a:satMod val="100000"/>
              </a:schemeClr>
            </a:gs>
            <a:gs pos="68000">
              <a:schemeClr val="phClr">
                <a:tint val="10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40000"/>
                <a:shade val="100000"/>
                <a:hueMod val="100000"/>
                <a:sat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br" rotWithShape="0">
              <a:srgbClr val="000000">
                <a:alpha val="0"/>
              </a:srgbClr>
            </a:outerShdw>
          </a:effectLst>
        </a:effectStyle>
        <a:effectStyle>
          <a:effectLst>
            <a:outerShdw blurRad="38100" dist="25400" dir="5400000" algn="ctr" rotWithShape="0">
              <a:srgbClr val="EBE9ED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glow" dir="b"/>
          </a:scene3d>
          <a:sp3d contourW="6350" prstMaterial="softEdge">
            <a:bevelT w="25400" h="25400"/>
            <a:contourClr>
              <a:schemeClr val="phClr">
                <a:tint val="9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reflection blurRad="12700" stA="40000" endPos="40000" dist="25400" dir="5400000" sy="-100000" rotWithShape="0"/>
          </a:effectLst>
          <a:scene3d>
            <a:camera prst="perspectiveFront"/>
            <a:lightRig rig="glow" dir="b"/>
          </a:scene3d>
          <a:sp3d contourW="6350" prstMaterial="softEdge">
            <a:bevelT w="50800" h="25400"/>
            <a:contourClr>
              <a:schemeClr val="phClr">
                <a:tint val="100000"/>
                <a:shade val="8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95000"/>
                <a:satMod val="100000"/>
              </a:schemeClr>
            </a:gs>
            <a:gs pos="100000">
              <a:schemeClr val="phClr">
                <a:tint val="10000"/>
                <a:satMod val="300000"/>
              </a:schemeClr>
            </a:gs>
          </a:gsLst>
          <a:lin ang="13000000" scaled="0"/>
        </a:gradFill>
        <a:blipFill>
          <a:blip xmlns:r="http://schemas.openxmlformats.org/officeDocument/2006/relationships" r:embed="rId1">
            <a:duotone>
              <a:schemeClr val="phClr">
                <a:shade val="75000"/>
              </a:schemeClr>
              <a:schemeClr val="phClr">
                <a:tint val="55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393939"/>
      </a:lt2>
      <a:accent1>
        <a:srgbClr val="CBCBCB"/>
      </a:accent1>
      <a:accent2>
        <a:srgbClr val="868686"/>
      </a:accent2>
      <a:accent3>
        <a:srgbClr val="FFFFFF"/>
      </a:accent3>
      <a:accent4>
        <a:srgbClr val="000000"/>
      </a:accent4>
      <a:accent5>
        <a:srgbClr val="E2E2E2"/>
      </a:accent5>
      <a:accent6>
        <a:srgbClr val="797979"/>
      </a:accent6>
      <a:hlink>
        <a:srgbClr val="4D4D4D"/>
      </a:hlink>
      <a:folHlink>
        <a:srgbClr val="EAEAEA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Mountain</Template>
  <TotalTime>4707</TotalTime>
  <Words>409</Words>
  <Application>Microsoft Office PowerPoint</Application>
  <PresentationFormat>On-screen Show (4:3)</PresentationFormat>
  <Paragraphs>64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Gill Sans MT</vt:lpstr>
      <vt:lpstr>Tahoma</vt:lpstr>
      <vt:lpstr>Times New Roman</vt:lpstr>
      <vt:lpstr>Wingdings 2</vt:lpstr>
      <vt:lpstr>Mountain</vt:lpstr>
      <vt:lpstr>Chapter 4 The Vivado Design Suite </vt:lpstr>
      <vt:lpstr>Outline</vt:lpstr>
      <vt:lpstr>Introduction</vt:lpstr>
      <vt:lpstr>Installation and the Welcome Screen</vt:lpstr>
      <vt:lpstr>Creating a New Project</vt:lpstr>
      <vt:lpstr>Creating a New Project</vt:lpstr>
      <vt:lpstr>Creating a New Project</vt:lpstr>
      <vt:lpstr>Creating a New Project</vt:lpstr>
      <vt:lpstr>Synthesizing the Project</vt:lpstr>
      <vt:lpstr>Synthesizing the Project</vt:lpstr>
      <vt:lpstr>Simulating the Project</vt:lpstr>
      <vt:lpstr>Implementing the Synthesized Project</vt:lpstr>
      <vt:lpstr>Programming the FPGA</vt:lpstr>
      <vt:lpstr>Vivado Design Suite IP Management</vt:lpstr>
      <vt:lpstr>Vivado Design Suite IP Management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Introduction</dc:title>
  <dc:creator>Cem Ünsalan</dc:creator>
  <cp:lastModifiedBy>MJ R</cp:lastModifiedBy>
  <cp:revision>40</cp:revision>
  <cp:lastPrinted>2000-08-31T19:14:43Z</cp:lastPrinted>
  <dcterms:created xsi:type="dcterms:W3CDTF">2000-08-22T23:43:45Z</dcterms:created>
  <dcterms:modified xsi:type="dcterms:W3CDTF">2024-01-28T19:31:28Z</dcterms:modified>
</cp:coreProperties>
</file>

<file path=docProps/thumbnail.jpeg>
</file>